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8dQ4oUTDq3M81bDWJaO/buLPR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0"/>
  </p:normalViewPr>
  <p:slideViewPr>
    <p:cSldViewPr snapToGrid="0">
      <p:cViewPr varScale="1">
        <p:scale>
          <a:sx n="115" d="100"/>
          <a:sy n="115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264c5d9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a264c5d9f9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9" name="Google Shape;149;ga264c5d9f9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64c5d9f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64c5d9f9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64c5d9f9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264c5d9f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a264c5d9f9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" name="Google Shape;179;ga264c5d9f9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264c5d9f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a264c5d9f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" name="Google Shape;185;ga264c5d9f9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64c5d9f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264c5d9f9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7" name="Google Shape;197;ga264c5d9f9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64c5d9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a264c5d9f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" name="Google Shape;237;ga264c5d9f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64c5d9f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a264c5d9f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ga264c5d9f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264c5d9f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a264c5d9f9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0" name="Google Shape;260;ga264c5d9f9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64c5d9f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a264c5d9f9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9" name="Google Shape;269;ga264c5d9f9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64c5d9f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a264c5d9f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5" name="Google Shape;275;ga264c5d9f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264c5d9f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264c5d9f9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4" name="Google Shape;284;ga264c5d9f9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264c5d9f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a264c5d9f9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3" name="Google Shape;293;ga264c5d9f9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264c5d9f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a264c5d9f9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0" name="Google Shape;300;ga264c5d9f9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264c5d9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a264c5d9f9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EN las capas intermedias=&gt; </a:t>
            </a:r>
            <a:r>
              <a:rPr lang="es-ES" dirty="0" err="1"/>
              <a:t>Relu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En la penúltima capa=&gt; se usa la </a:t>
            </a:r>
            <a:r>
              <a:rPr lang="es-ES" dirty="0" err="1"/>
              <a:t>Softmax</a:t>
            </a:r>
            <a:r>
              <a:rPr lang="es-ES" dirty="0"/>
              <a:t> si es multiclase, sigmoide si es binaria, si es regresión </a:t>
            </a:r>
            <a:r>
              <a:rPr lang="es-ES" dirty="0" err="1"/>
              <a:t>Relu</a:t>
            </a:r>
            <a:r>
              <a:rPr lang="es-ES" dirty="0"/>
              <a:t> o </a:t>
            </a:r>
            <a:r>
              <a:rPr lang="es-ES" dirty="0" err="1"/>
              <a:t>Leaky</a:t>
            </a:r>
            <a:r>
              <a:rPr lang="es-ES" dirty="0"/>
              <a:t> </a:t>
            </a:r>
            <a:r>
              <a:rPr lang="es-ES" dirty="0" err="1"/>
              <a:t>Relu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7" name="Google Shape;307;ga264c5d9f9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392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264c5d9f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a264c5d9f9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7" name="Google Shape;317;ga264c5d9f9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264c5d9f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a264c5d9f9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ga264c5d9f9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264c5d9f9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a264c5d9f9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La función de activación no hace que la neurona se reentrene, sino que pone valor 0 o negativo y en el </a:t>
            </a:r>
            <a:r>
              <a:rPr lang="es-ES" dirty="0" err="1"/>
              <a:t>backpropagation</a:t>
            </a:r>
            <a:r>
              <a:rPr lang="es-ES" dirty="0"/>
              <a:t> ya cambia esa neurona</a:t>
            </a:r>
            <a:endParaRPr dirty="0"/>
          </a:p>
        </p:txBody>
      </p:sp>
      <p:sp>
        <p:nvSpPr>
          <p:cNvPr id="334" name="Google Shape;334;ga264c5d9f9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64c5d9f9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a264c5d9f9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1" name="Google Shape;341;ga264c5d9f9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71b82b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271b82ba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ga271b82ba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271b82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a271b82b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ga271b82b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64c5d9f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264c5d9f9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ga264c5d9f9_0_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64c5d9f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a264c5d9f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" name="Google Shape;100;ga264c5d9f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17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264c5d9f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a264c5d9f9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Son las mismas matrices pero con una dimensión más</a:t>
            </a:r>
            <a:endParaRPr dirty="0"/>
          </a:p>
        </p:txBody>
      </p:sp>
      <p:sp>
        <p:nvSpPr>
          <p:cNvPr id="116" name="Google Shape;116;ga264c5d9f9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64c5d9f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a264c5d9f9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" name="Google Shape;123;ga264c5d9f9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264c5d9f9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a264c5d9f9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ga264c5d9f9_0_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68ade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ad68aded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gad68aded5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steps.com/blogs/7-types-activation-functions-neural-network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der.io/optimizing-gradient-descent/index.html" TargetMode="Externa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gJEzuYynai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 - Introduction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a264c5d9f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1190825"/>
            <a:ext cx="3600042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a264c5d9f9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75" y="1190825"/>
            <a:ext cx="323539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a264c5d9f9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26" y="3702775"/>
            <a:ext cx="3600049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a264c5d9f9_0_23"/>
          <p:cNvPicPr preferRelativeResize="0"/>
          <p:nvPr/>
        </p:nvPicPr>
        <p:blipFill rotWithShape="1">
          <a:blip r:embed="rId6">
            <a:alphaModFix/>
          </a:blip>
          <a:srcRect r="50064"/>
          <a:stretch/>
        </p:blipFill>
        <p:spPr>
          <a:xfrm>
            <a:off x="9148650" y="1190825"/>
            <a:ext cx="2002393" cy="22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a264c5d9f9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8650" y="3749750"/>
            <a:ext cx="2153075" cy="2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a264c5d9f9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100" y="3650650"/>
            <a:ext cx="2254075" cy="22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a264c5d9f9_0_31"/>
          <p:cNvPicPr preferRelativeResize="0"/>
          <p:nvPr/>
        </p:nvPicPr>
        <p:blipFill rotWithShape="1">
          <a:blip r:embed="rId3">
            <a:alphaModFix/>
          </a:blip>
          <a:srcRect b="7192"/>
          <a:stretch/>
        </p:blipFill>
        <p:spPr>
          <a:xfrm>
            <a:off x="1157300" y="1199313"/>
            <a:ext cx="3258875" cy="21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264c5d9f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075" y="1314150"/>
            <a:ext cx="3449426" cy="194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264c5d9f9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05" y="4041775"/>
            <a:ext cx="3314026" cy="18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a264c5d9f9_0_31"/>
          <p:cNvPicPr preferRelativeResize="0"/>
          <p:nvPr/>
        </p:nvPicPr>
        <p:blipFill rotWithShape="1">
          <a:blip r:embed="rId6">
            <a:alphaModFix/>
          </a:blip>
          <a:srcRect l="49441"/>
          <a:stretch/>
        </p:blipFill>
        <p:spPr>
          <a:xfrm>
            <a:off x="9326525" y="1318200"/>
            <a:ext cx="17818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a264c5d9f9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0475" y="3789726"/>
            <a:ext cx="2436000" cy="16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a264c5d9f9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1474" y="3805787"/>
            <a:ext cx="1781800" cy="233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64c5d9f9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Inspiración biológica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ga264c5d9f9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neuronales están inspirados en el concepto biológico de una neurona. Las neuronas recogen información de otras neuronas, a través de las dendritas. Estas señales producen cambios en el soma (cuerpo de la célula) mediante pequeñas señales eléctricas, y si la señal supera cierto umbral, se propaga a las siguientes neuronas a través del axón.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a264c5d9f9_0_3" descr="Image for po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0726" y="2972825"/>
            <a:ext cx="5221024" cy="2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64c5d9f9_0_57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La neurona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64c5d9f9_0_62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McCulloch-Pitts neuron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ga264c5d9f9_0_62"/>
          <p:cNvSpPr/>
          <p:nvPr/>
        </p:nvSpPr>
        <p:spPr>
          <a:xfrm>
            <a:off x="525275" y="1477650"/>
            <a:ext cx="45120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 de la neurona: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Pesos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recibe cada input, se combinan como si de una regresión lineal se tratase</a:t>
            </a: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 binarios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 la señal cumple cierto threshold, se activa la salida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a264c5d9f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125" y="2337250"/>
            <a:ext cx="5256500" cy="22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a264c5d9f9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500" y="165200"/>
            <a:ext cx="1923350" cy="1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264c5d9f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586" y="4852350"/>
            <a:ext cx="3567726" cy="1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264c5d9f9_0_62"/>
          <p:cNvSpPr/>
          <p:nvPr/>
        </p:nvSpPr>
        <p:spPr>
          <a:xfrm>
            <a:off x="6436625" y="1815850"/>
            <a:ext cx="52566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 similar a una regresión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a264c5d9f9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422" y="4759175"/>
            <a:ext cx="5547206" cy="13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64c5d9f9_0_7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resuelve una neurona?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ga264c5d9f9_0_73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neuronas en solitario no resuelven problemas complejos. Veamos algunos ejemplos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a264c5d9f9_0_73"/>
          <p:cNvSpPr/>
          <p:nvPr/>
        </p:nvSpPr>
        <p:spPr>
          <a:xfrm>
            <a:off x="603500" y="2329250"/>
            <a:ext cx="335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a264c5d9f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00" y="2803037"/>
            <a:ext cx="2667650" cy="12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264c5d9f9_0_73"/>
          <p:cNvPicPr preferRelativeResize="0"/>
          <p:nvPr/>
        </p:nvPicPr>
        <p:blipFill rotWithShape="1">
          <a:blip r:embed="rId4">
            <a:alphaModFix/>
          </a:blip>
          <a:srcRect r="55877" b="33936"/>
          <a:stretch/>
        </p:blipFill>
        <p:spPr>
          <a:xfrm>
            <a:off x="1180563" y="4311250"/>
            <a:ext cx="2197176" cy="22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a264c5d9f9_0_73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determinar si salimos de excursión el fin de semana mediante una puerta AND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a264c5d9f9_0_73"/>
          <p:cNvSpPr txBox="1"/>
          <p:nvPr/>
        </p:nvSpPr>
        <p:spPr>
          <a:xfrm>
            <a:off x="5470294" y="3493456"/>
            <a:ext cx="7057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cxnSp>
        <p:nvCxnSpPr>
          <p:cNvPr id="206" name="Google Shape;206;ga264c5d9f9_0_73"/>
          <p:cNvCxnSpPr/>
          <p:nvPr/>
        </p:nvCxnSpPr>
        <p:spPr>
          <a:xfrm>
            <a:off x="5706873" y="3828800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ga264c5d9f9_0_73"/>
          <p:cNvSpPr txBox="1"/>
          <p:nvPr/>
        </p:nvSpPr>
        <p:spPr>
          <a:xfrm>
            <a:off x="5993387" y="3483124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 dirty="0"/>
          </a:p>
        </p:txBody>
      </p:sp>
      <p:sp>
        <p:nvSpPr>
          <p:cNvPr id="208" name="Google Shape;208;ga264c5d9f9_0_73"/>
          <p:cNvSpPr txBox="1"/>
          <p:nvPr/>
        </p:nvSpPr>
        <p:spPr>
          <a:xfrm>
            <a:off x="6568465" y="3484495"/>
            <a:ext cx="79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Excursión</a:t>
            </a:r>
            <a:endParaRPr sz="1100" dirty="0"/>
          </a:p>
        </p:txBody>
      </p:sp>
      <p:sp>
        <p:nvSpPr>
          <p:cNvPr id="209" name="Google Shape;209;ga264c5d9f9_0_73"/>
          <p:cNvSpPr txBox="1"/>
          <p:nvPr/>
        </p:nvSpPr>
        <p:spPr>
          <a:xfrm>
            <a:off x="5596165" y="3791110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  <p:sp>
        <p:nvSpPr>
          <p:cNvPr id="210" name="Google Shape;210;ga264c5d9f9_0_73"/>
          <p:cNvSpPr txBox="1"/>
          <p:nvPr/>
        </p:nvSpPr>
        <p:spPr>
          <a:xfrm>
            <a:off x="5602268" y="427700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1" name="Google Shape;211;ga264c5d9f9_0_73"/>
          <p:cNvSpPr txBox="1"/>
          <p:nvPr/>
        </p:nvSpPr>
        <p:spPr>
          <a:xfrm>
            <a:off x="5585240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2" name="Google Shape;212;ga264c5d9f9_0_73"/>
          <p:cNvSpPr txBox="1"/>
          <p:nvPr/>
        </p:nvSpPr>
        <p:spPr>
          <a:xfrm>
            <a:off x="5589684" y="53143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3" name="Google Shape;213;ga264c5d9f9_0_73"/>
          <p:cNvSpPr txBox="1"/>
          <p:nvPr/>
        </p:nvSpPr>
        <p:spPr>
          <a:xfrm>
            <a:off x="6137687" y="3806839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4" name="Google Shape;214;ga264c5d9f9_0_73"/>
          <p:cNvSpPr txBox="1"/>
          <p:nvPr/>
        </p:nvSpPr>
        <p:spPr>
          <a:xfrm>
            <a:off x="6109749" y="427700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5" name="Google Shape;215;ga264c5d9f9_0_73"/>
          <p:cNvSpPr txBox="1"/>
          <p:nvPr/>
        </p:nvSpPr>
        <p:spPr>
          <a:xfrm>
            <a:off x="6130219" y="4774763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16" name="Google Shape;216;ga264c5d9f9_0_73"/>
          <p:cNvSpPr txBox="1"/>
          <p:nvPr/>
        </p:nvSpPr>
        <p:spPr>
          <a:xfrm>
            <a:off x="6130237" y="5332864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17" name="Google Shape;217;ga264c5d9f9_0_73"/>
          <p:cNvCxnSpPr/>
          <p:nvPr/>
        </p:nvCxnSpPr>
        <p:spPr>
          <a:xfrm>
            <a:off x="5686021" y="4707623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ga264c5d9f9_0_73"/>
          <p:cNvCxnSpPr/>
          <p:nvPr/>
        </p:nvCxnSpPr>
        <p:spPr>
          <a:xfrm>
            <a:off x="5706870" y="4192194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ga264c5d9f9_0_73"/>
          <p:cNvCxnSpPr/>
          <p:nvPr/>
        </p:nvCxnSpPr>
        <p:spPr>
          <a:xfrm>
            <a:off x="5684572" y="5203808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ga264c5d9f9_0_73"/>
          <p:cNvCxnSpPr/>
          <p:nvPr/>
        </p:nvCxnSpPr>
        <p:spPr>
          <a:xfrm>
            <a:off x="5686024" y="5702175"/>
            <a:ext cx="15684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ga264c5d9f9_0_73"/>
          <p:cNvSpPr txBox="1"/>
          <p:nvPr/>
        </p:nvSpPr>
        <p:spPr>
          <a:xfrm>
            <a:off x="6663532" y="379859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2" name="Google Shape;222;ga264c5d9f9_0_73"/>
          <p:cNvSpPr txBox="1"/>
          <p:nvPr/>
        </p:nvSpPr>
        <p:spPr>
          <a:xfrm>
            <a:off x="6673083" y="428124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3" name="Google Shape;223;ga264c5d9f9_0_73"/>
          <p:cNvSpPr txBox="1"/>
          <p:nvPr/>
        </p:nvSpPr>
        <p:spPr>
          <a:xfrm>
            <a:off x="6690095" y="4771885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4" name="Google Shape;224;ga264c5d9f9_0_73"/>
          <p:cNvSpPr txBox="1"/>
          <p:nvPr/>
        </p:nvSpPr>
        <p:spPr>
          <a:xfrm>
            <a:off x="6685670" y="5321708"/>
            <a:ext cx="5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25" name="Google Shape;225;ga264c5d9f9_0_73"/>
          <p:cNvCxnSpPr>
            <a:stCxn id="226" idx="2"/>
          </p:cNvCxnSpPr>
          <p:nvPr/>
        </p:nvCxnSpPr>
        <p:spPr>
          <a:xfrm>
            <a:off x="8411953" y="4095088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ga264c5d9f9_0_73"/>
          <p:cNvCxnSpPr/>
          <p:nvPr/>
        </p:nvCxnSpPr>
        <p:spPr>
          <a:xfrm rot="10800000">
            <a:off x="8040075" y="5217013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ga264c5d9f9_0_73"/>
          <p:cNvSpPr txBox="1"/>
          <p:nvPr/>
        </p:nvSpPr>
        <p:spPr>
          <a:xfrm>
            <a:off x="7996903" y="3787288"/>
            <a:ext cx="83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Colegas</a:t>
            </a:r>
            <a:endParaRPr sz="1100"/>
          </a:p>
        </p:txBody>
      </p:sp>
      <p:sp>
        <p:nvSpPr>
          <p:cNvPr id="228" name="Google Shape;228;ga264c5d9f9_0_73"/>
          <p:cNvSpPr txBox="1"/>
          <p:nvPr/>
        </p:nvSpPr>
        <p:spPr>
          <a:xfrm>
            <a:off x="9298700" y="5320166"/>
            <a:ext cx="141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Buen dia</a:t>
            </a:r>
            <a:endParaRPr sz="1100"/>
          </a:p>
        </p:txBody>
      </p:sp>
      <p:sp>
        <p:nvSpPr>
          <p:cNvPr id="229" name="Google Shape;229;ga264c5d9f9_0_73"/>
          <p:cNvSpPr/>
          <p:nvPr/>
        </p:nvSpPr>
        <p:spPr>
          <a:xfrm>
            <a:off x="8343100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a264c5d9f9_0_73"/>
          <p:cNvSpPr/>
          <p:nvPr/>
        </p:nvSpPr>
        <p:spPr>
          <a:xfrm>
            <a:off x="8304150" y="419220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a264c5d9f9_0_73"/>
          <p:cNvSpPr/>
          <p:nvPr/>
        </p:nvSpPr>
        <p:spPr>
          <a:xfrm>
            <a:off x="9381975" y="51084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a264c5d9f9_0_73"/>
          <p:cNvSpPr/>
          <p:nvPr/>
        </p:nvSpPr>
        <p:spPr>
          <a:xfrm>
            <a:off x="9298700" y="419220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ga264c5d9f9_0_73"/>
          <p:cNvCxnSpPr/>
          <p:nvPr/>
        </p:nvCxnSpPr>
        <p:spPr>
          <a:xfrm>
            <a:off x="8700700" y="4189550"/>
            <a:ext cx="1208100" cy="9126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264c5d9f9_0_159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Problemas más avanzados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0" name="Google Shape;240;ga264c5d9f9_0_159"/>
          <p:cNvSpPr/>
          <p:nvPr/>
        </p:nvSpPr>
        <p:spPr>
          <a:xfrm>
            <a:off x="525275" y="1477650"/>
            <a:ext cx="11104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 intentar resolver una puerta XOR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a264c5d9f9_0_159"/>
          <p:cNvSpPr/>
          <p:nvPr/>
        </p:nvSpPr>
        <p:spPr>
          <a:xfrm>
            <a:off x="4427975" y="2264150"/>
            <a:ext cx="66543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imposible separar los puntos con un único hiperplano. ¿Solución? Combinar varias neuronas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ga264c5d9f9_0_159"/>
          <p:cNvCxnSpPr>
            <a:stCxn id="243" idx="2"/>
          </p:cNvCxnSpPr>
          <p:nvPr/>
        </p:nvCxnSpPr>
        <p:spPr>
          <a:xfrm>
            <a:off x="1438703" y="5042513"/>
            <a:ext cx="45300" cy="1478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ga264c5d9f9_0_159"/>
          <p:cNvCxnSpPr/>
          <p:nvPr/>
        </p:nvCxnSpPr>
        <p:spPr>
          <a:xfrm rot="10800000">
            <a:off x="1066825" y="6164438"/>
            <a:ext cx="2007900" cy="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a264c5d9f9_0_159"/>
          <p:cNvSpPr/>
          <p:nvPr/>
        </p:nvSpPr>
        <p:spPr>
          <a:xfrm>
            <a:off x="1330900" y="5139625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a264c5d9f9_0_159"/>
          <p:cNvSpPr/>
          <p:nvPr/>
        </p:nvSpPr>
        <p:spPr>
          <a:xfrm>
            <a:off x="2408725" y="6055850"/>
            <a:ext cx="269400" cy="225900"/>
          </a:xfrm>
          <a:prstGeom prst="flowChartSummingJunction">
            <a:avLst/>
          </a:prstGeom>
          <a:solidFill>
            <a:srgbClr val="666666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a264c5d9f9_0_159"/>
          <p:cNvSpPr/>
          <p:nvPr/>
        </p:nvSpPr>
        <p:spPr>
          <a:xfrm>
            <a:off x="2325450" y="5139625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ga264c5d9f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69" y="2065723"/>
            <a:ext cx="2617781" cy="23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a264c5d9f9_0_159"/>
          <p:cNvSpPr/>
          <p:nvPr/>
        </p:nvSpPr>
        <p:spPr>
          <a:xfrm>
            <a:off x="1330900" y="6055850"/>
            <a:ext cx="269400" cy="225900"/>
          </a:xfrm>
          <a:prstGeom prst="flowChartSummingJunction">
            <a:avLst/>
          </a:prstGeom>
          <a:solidFill>
            <a:srgbClr val="B45F0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a264c5d9f9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849" y="3116000"/>
            <a:ext cx="338560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64c5d9f9_0_154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Entonces si tenemos puertas lógicas, </a:t>
            </a:r>
            <a:r>
              <a:rPr lang="es-ES">
                <a:solidFill>
                  <a:srgbClr val="FFFFFF"/>
                </a:solidFill>
              </a:rPr>
              <a:t>¿para qué necesitamos las neuronas?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64c5d9f9_0_201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Perceptrón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ga264c5d9f9_0_201"/>
          <p:cNvSpPr/>
          <p:nvPr/>
        </p:nvSpPr>
        <p:spPr>
          <a:xfrm>
            <a:off x="525275" y="1477650"/>
            <a:ext cx="10394400" cy="25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diferencia de una simple neurona o una puerta lógica, aprende automáticamente los pesos de la neurona de McCulloch-Pitts para minimizar los errores. Se utilizan para problemas separables linealmente. Ya no son datos binarios, sino que pueden ser números.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Inventado por Frank Rosenblatt en 1957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a264c5d9f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875" y="3281500"/>
            <a:ext cx="2295500" cy="25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264c5d9f9_0_201"/>
          <p:cNvSpPr/>
          <p:nvPr/>
        </p:nvSpPr>
        <p:spPr>
          <a:xfrm>
            <a:off x="525275" y="3337725"/>
            <a:ext cx="6819600" cy="2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se entrena?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El perceptrón se inicializa con unos pesos a 0 o aleatorios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Calcula las salidas, a través de la combinación lineal de entradas y pesos + bias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Atraviesa la función de activación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Evalúa errores en la salida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Vuelve a ajustar los pesos hasta que minimiza el error.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muy efectivo para problemas con separación no lineal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264c5d9f9_0_212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Si los perceptrones resuelven problemas simples, </a:t>
            </a:r>
            <a:r>
              <a:rPr lang="es-ES">
                <a:solidFill>
                  <a:srgbClr val="FFFFFF"/>
                </a:solidFill>
              </a:rPr>
              <a:t>¿qué están aportando?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Deep Learning</a:t>
            </a:r>
            <a:endParaRPr/>
          </a:p>
        </p:txBody>
      </p:sp>
      <p:pic>
        <p:nvPicPr>
          <p:cNvPr id="96" name="Google Shape;96;p4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9" t="25693" r="7247" b="9028"/>
          <a:stretch/>
        </p:blipFill>
        <p:spPr>
          <a:xfrm>
            <a:off x="2270500" y="2255449"/>
            <a:ext cx="7328924" cy="31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264c5d9f9_0_1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ANN (Redes Neuronales Artificiales)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ga264c5d9f9_0_14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Agregación de neuronas en capas, de tal manera que los outputs de una capa son los inputs de la siguiente. Cada conjunto de neuronas se va entrenando y especializando en resolver partes del problema, como a solventar una puerta XOR.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entrada/salida, que simulan el comportamiento del cerebro humano. Se utilizan una serie de neuronas artificiales o nodos para solucionar problemas.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 algoritmos de caja negra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a264c5d9f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200" y="4089751"/>
            <a:ext cx="5715600" cy="21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a264c5d9f9_0_14"/>
          <p:cNvSpPr/>
          <p:nvPr/>
        </p:nvSpPr>
        <p:spPr>
          <a:xfrm>
            <a:off x="9230925" y="4089750"/>
            <a:ext cx="26424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 Perceptron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64c5d9f9_0_23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Componentes MLP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ga264c5d9f9_0_236"/>
          <p:cNvSpPr/>
          <p:nvPr/>
        </p:nvSpPr>
        <p:spPr>
          <a:xfrm>
            <a:off x="547025" y="1545375"/>
            <a:ext cx="10891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NO tienen capa de activación. Cada nodo de entrada es una feature.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capas intermedias. Puede ser una o varias. Tienen función de activación y término bias. Con una capa se suele llamar MLP y si tiene múltiples </a:t>
            </a: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posibles salidas de una red neuronal.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neurona: clasificación binaria o regresión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lphaLcPeriod"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 neuronas: clasificación multiclase. Tantas neuronas como clases.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a264c5d9f9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00" y="3353125"/>
            <a:ext cx="3724250" cy="29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a264c5d9f9_0_236"/>
          <p:cNvSpPr/>
          <p:nvPr/>
        </p:nvSpPr>
        <p:spPr>
          <a:xfrm>
            <a:off x="2633675" y="5771500"/>
            <a:ext cx="7240500" cy="48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Forward Propagation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264c5d9f9_0_224"/>
          <p:cNvSpPr txBox="1"/>
          <p:nvPr/>
        </p:nvSpPr>
        <p:spPr>
          <a:xfrm>
            <a:off x="521433" y="46278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Learning, Artificial Neural Network, Perceptron, MultiLayer Perceptron...</a:t>
            </a:r>
            <a:b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¿Quién es quién?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a264c5d9f9_0_224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7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264c5d9f9_0_21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Algunos conceptos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ga264c5d9f9_0_217"/>
          <p:cNvSpPr/>
          <p:nvPr/>
        </p:nvSpPr>
        <p:spPr>
          <a:xfrm>
            <a:off x="547025" y="1545375"/>
            <a:ext cx="10891800" cy="4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Neurona artificial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 lógica inspirada en el comportamiento de las neuronas cerebrales. Permite resolver problemas sencillos como una puerta lógica AND u OR.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Perceptrón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artificial más simple. Emplea una neurona artificial para resolver problemas de clasificación y regresión. El perceptrón entrena con los datos de entrada como cualquier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intentando minimizar sus errores.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 - Red Neuronal Artificial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matemático que simula la forma en que el cerebro responde a estímulos. Está compuesta de una o más neuronas artificiales. Se utiliza en problemas de clasificación o regresión. Un diagrama de red define las relaciones entre las señales de entrada (x) y salida (y).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MLP -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MultiLayer</a:t>
            </a: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trata de una ANN compuesta por varias neuronas, pero en este caso se distribuyen en capas. Tiene una input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una output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suele denominar MLP a las redes neuronales con una sola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También se les llama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Shallow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Neural Network.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Neural Network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 una única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suelen denominar MLP, mientras que las que tienen varias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Deep Neural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utilizan redes neuronales para aprender patrones en los datos y resolver problemas complejos como tratamiento de imágenes o de sonido.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Hasta ahora hemos usado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como función de activación, pero existen otras que permiten obtener un resultado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contínuo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Permite a la red neuronal 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aprender patrones no lineares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adaptarse a problemas más complejos.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Dado que la </a:t>
            </a:r>
            <a:r>
              <a:rPr lang="es-ES" sz="13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</a:t>
            </a:r>
            <a:r>
              <a:rPr lang="es-ES" sz="13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derivable, hay que acudir a otras funciones de activación para poder recurrir en el entrenamiento a métodos como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que más se suele utilizar es la ReLu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Rectified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linear), a pesar de no ser derivable en 0. Computacionalmente es eficiente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Funciones de activación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1" name="Google Shape;311;ga264c5d9f9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00" y="3389625"/>
            <a:ext cx="5578425" cy="2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264c5d9f9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44" y="4031139"/>
            <a:ext cx="4512001" cy="1327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a264c5d9f9_0_253"/>
          <p:cNvSpPr/>
          <p:nvPr/>
        </p:nvSpPr>
        <p:spPr>
          <a:xfrm>
            <a:off x="607875" y="5761000"/>
            <a:ext cx="41118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Buen artículo de funciones de activación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64c5d9f9_0_253"/>
          <p:cNvSpPr/>
          <p:nvPr/>
        </p:nvSpPr>
        <p:spPr>
          <a:xfrm>
            <a:off x="547025" y="1545374"/>
            <a:ext cx="10891800" cy="448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¿Función de activación de la entrada?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LLEVA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¿Problema de regresión?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Función de activación lineal, como ReLu o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Leaky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binaria? 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Sigmoide. Funciona bien. Computacionalmente es pesada y por eso solo se recomienda al final.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¿Clasificación multiclase?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la mejor, acota los datos entre 0 y 1, que es lo que nos interesa, la probabilidad de pertenencia a una clase.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¿Capas intermedias?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ReLu es la que mejores prestaciones nos da. Buenos resultados y computacionalmente eficiente.</a:t>
            </a: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Sigmoide y tanh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son funciones que van muy bien, pero lentas de entrenar. Sus derivadas parciales son muy pequeñas en los extremos de la curva, por lo que puede no llegar nunca a converger (vanishing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problem). Usar en la salida.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264c5d9f9_0_25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Elección de funciones de activación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1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64c5d9f9_0_265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¿Cómo entrena la red neuronal?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64c5d9f9_0_270"/>
          <p:cNvSpPr/>
          <p:nvPr/>
        </p:nvSpPr>
        <p:spPr>
          <a:xfrm>
            <a:off x="525275" y="1249825"/>
            <a:ext cx="11004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entrenamiento de una red neuronal.  Tras la forward propagation, la predicción se compara con el true label y obtenemos un error. Este error se propaga hacia atrás para corregir los valores de los pesos de las funciones de transformación de las neuronas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a264c5d9f9_0_27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Backpropagation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7" name="Google Shape;327;ga264c5d9f9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965" y="2475425"/>
            <a:ext cx="1758486" cy="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a264c5d9f9_0_270"/>
          <p:cNvPicPr preferRelativeResize="0"/>
          <p:nvPr/>
        </p:nvPicPr>
        <p:blipFill rotWithShape="1">
          <a:blip r:embed="rId4">
            <a:alphaModFix/>
          </a:blip>
          <a:srcRect l="20339" t="18817" r="20345" b="6152"/>
          <a:stretch/>
        </p:blipFill>
        <p:spPr>
          <a:xfrm>
            <a:off x="7223075" y="3272875"/>
            <a:ext cx="3963549" cy="28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264c5d9f9_0_270"/>
          <p:cNvSpPr/>
          <p:nvPr/>
        </p:nvSpPr>
        <p:spPr>
          <a:xfrm>
            <a:off x="525275" y="1910450"/>
            <a:ext cx="5237400" cy="30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funciona?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inicializan los pesos de las conexiones de manera aleatoria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Pasamos los datos de entrenamiento a través de la red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Comparamos a la salida con los true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nos da un error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depende de todos los pesos y los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red. El error no es más que el MSE (Mean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Squared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Error)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¿Objetivo? Ya nos lo sabemos. Minimizar ese error. → Optimizadores (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SGD, Adam...)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propaga el error hacia atrás para ver qué neurona ha tenido mayor responsabilidad.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computa el gradiente para cada uno de los pesos, y se actualizan en la dirección de minimización del error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 el gradiente sea 0, ya hemos alcanzado el mínimo de error, el algoritmo termina, y si no, volvemos al punto 6.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a264c5d9f9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413" y="5040250"/>
            <a:ext cx="2233127" cy="1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264c5d9f9_0_28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Proceso entrenamiento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7" name="Google Shape;337;ga264c5d9f9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99" y="1774525"/>
            <a:ext cx="5414225" cy="43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1658F6-08C7-434C-A964-CBEE89DA0CDE}"/>
              </a:ext>
            </a:extLst>
          </p:cNvPr>
          <p:cNvSpPr txBox="1"/>
          <p:nvPr/>
        </p:nvSpPr>
        <p:spPr>
          <a:xfrm>
            <a:off x="7020560" y="1774525"/>
            <a:ext cx="41960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Entrena con una cantidad de muestras fijada por nosotros, llamada </a:t>
            </a:r>
            <a:r>
              <a:rPr lang="es-ES" i="1" dirty="0" err="1">
                <a:solidFill>
                  <a:schemeClr val="bg1"/>
                </a:solidFill>
              </a:rPr>
              <a:t>batch_size</a:t>
            </a:r>
            <a:endParaRPr lang="es-ES" i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Con cada fase del entrenamiento, va actualizando los pesos.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Cuando se le acaban las muestras del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, vuelve a realizar el mismo procedimiento.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bg1"/>
                </a:solidFill>
              </a:rPr>
              <a:t>¿Cuántas veces lleva a cabo este procedimiento? Lo definimos nosotros con el parámetro </a:t>
            </a:r>
            <a:r>
              <a:rPr lang="es-ES" b="1" i="1" dirty="0" err="1">
                <a:solidFill>
                  <a:schemeClr val="bg1"/>
                </a:solidFill>
              </a:rPr>
              <a:t>epochs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64c5d9f9_0_306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Early stopping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ga264c5d9f9_0_306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en todo algoritmo de machine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podemos sufrir de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En particular las redes neuronales son bastante sensibles al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 que mediante el algoritmo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backpropagation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van actualizando los pesos hasta minimizar el error. Este proceso puede no acabar nunca.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iteraciones hacia atrás que realiza el algoritmo se denominan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 una técnica llamada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stopping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nos permite parar el entrenamiento cuando empiezan a empeorar los resultados en validación. En ese momento habremos encontrado el punto óptimo de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variance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a264c5d9f9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13" y="3419300"/>
            <a:ext cx="43148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" name="Google Shape;103;ga264c5d9f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60" y="2414566"/>
            <a:ext cx="5986520" cy="37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tradicionales no escalan bien con gran cantidad de datos.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 crecido exponencialmente la capacidad de cómputo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271b82bae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Optimización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ga271b82bae_0_7"/>
          <p:cNvSpPr/>
          <p:nvPr/>
        </p:nvSpPr>
        <p:spPr>
          <a:xfrm>
            <a:off x="547025" y="1545375"/>
            <a:ext cx="108918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algoritmos de ML buscan siempre minimizar sus errores en los conjuntos de test y validación. Matemáticamente hablando esto es un problema de optimización, en el que tenemos una función de coste, como podría ser el MSE, y hay algoritmos iterativos que se encargan de llegar al mínimo de esa función, como el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Existen diferentes funciones de optimización, cada una con diferentes maneras de llegar al punto mínimo.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Mini-Batch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Momentum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Nesterov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Accelerated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Adagrad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AdaDelta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(…)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a271b82ba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5725700"/>
            <a:ext cx="37230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271b82ba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32" y="4774763"/>
            <a:ext cx="3797682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659322-3D78-4E7A-B8CB-6ED55D389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46" y="2879319"/>
            <a:ext cx="4122039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56802F7-81B6-42BD-BDEB-1781E962F363}"/>
              </a:ext>
            </a:extLst>
          </p:cNvPr>
          <p:cNvSpPr txBox="1"/>
          <p:nvPr/>
        </p:nvSpPr>
        <p:spPr>
          <a:xfrm>
            <a:off x="6345046" y="6415450"/>
            <a:ext cx="457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6"/>
              </a:rPr>
              <a:t>Detalle de optimizadores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71b82bae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Regularization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4" name="Google Shape;364;ga271b82bae_0_0"/>
          <p:cNvSpPr/>
          <p:nvPr/>
        </p:nvSpPr>
        <p:spPr>
          <a:xfrm>
            <a:off x="547025" y="1545375"/>
            <a:ext cx="108918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sabes, la regularización consiste en aplicar penalizaciones al modelo en la etapa de entrenamiento. Estas técnicas nos sirven para reducir el overfitting y en RRNN también las tenemos.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ejemplo de penalización muy típico en RRNN es el dropout, que consiste en eliminar algunas neuronas aleatoriamente en el proceso de entrenamiento. Las neuronas se van “apagando y encendiendo” aleatoriamente en cada step del algoritmo de entrenamiento.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a271b82ba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75" y="3565250"/>
            <a:ext cx="4956225" cy="26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a271b82ba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75" y="3858050"/>
            <a:ext cx="5337675" cy="18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264c5d9f9_0_3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Demo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ga264c5d9f9_0_340"/>
          <p:cNvSpPr txBox="1"/>
          <p:nvPr/>
        </p:nvSpPr>
        <p:spPr>
          <a:xfrm>
            <a:off x="2105250" y="2854850"/>
            <a:ext cx="819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layground.tensorflow.org/#activation=tanh&amp;batchSize=10&amp;dataset=circle&amp;regDataset=reg-plane&amp;learningRate=0.03&amp;regularizationRate=0&amp;noise=0&amp;networkShape=&amp;seed=0.14894&amp;showTestData=false&amp;discretize=false&amp;percTrainData=50&amp;x=true&amp;y=false&amp;xTimesY=false&amp;xSquared=false&amp;ySquared=false&amp;cosX=false&amp;sinX=false&amp;cosY=false&amp;sinY=false&amp;collectStats=false&amp;problem=classification&amp;initZero=false&amp;hideText=fals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64c5d9f9_0_4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¿Por qué ahora?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ga264c5d9f9_0_48"/>
          <p:cNvSpPr/>
          <p:nvPr/>
        </p:nvSpPr>
        <p:spPr>
          <a:xfrm>
            <a:off x="564425" y="1293300"/>
            <a:ext cx="10700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Complejidad de los datos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Que son los chatbots - Zona IA">
            <a:extLst>
              <a:ext uri="{FF2B5EF4-FFF2-40B4-BE49-F238E27FC236}">
                <a16:creationId xmlns:a16="http://schemas.microsoft.com/office/drawing/2014/main" id="{C07CC1A7-02B7-4CA6-B465-8DD0C9AE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2148223"/>
            <a:ext cx="3545840" cy="19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cel Tabular Data • Excel Table • My Online Training Hub">
            <a:extLst>
              <a:ext uri="{FF2B5EF4-FFF2-40B4-BE49-F238E27FC236}">
                <a16:creationId xmlns:a16="http://schemas.microsoft.com/office/drawing/2014/main" id="{1648F29B-00A0-4BFE-9CBC-790E253C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74" y="3257394"/>
            <a:ext cx="3398346" cy="244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Images with skimage-Python | by Mathanraj Sharma | Towards  Data Science">
            <a:extLst>
              <a:ext uri="{FF2B5EF4-FFF2-40B4-BE49-F238E27FC236}">
                <a16:creationId xmlns:a16="http://schemas.microsoft.com/office/drawing/2014/main" id="{8427D972-0EC9-4B0E-9E53-9154ADC5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5" y="4247178"/>
            <a:ext cx="4041263" cy="20371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1459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Redes Neuronales: tipos de aprendizaje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838200" y="2785200"/>
            <a:ext cx="457546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red neuronal funciona con cualquier tipo de problema: supervisado, no supervisado, por refuerzo, etc.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Normalmente se usa para aprendizaje supervisado y por refuerzo.</a:t>
            </a:r>
            <a:endParaRPr/>
          </a:p>
        </p:txBody>
      </p:sp>
      <p:pic>
        <p:nvPicPr>
          <p:cNvPr id="112" name="Google Shape;112;p7" descr="Aprendizaje Supervisado y No Supervisado - Fernando Sancho Caparrin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872" y="1690688"/>
            <a:ext cx="57340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64c5d9f9_0_3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Tensores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9" name="Google Shape;119;ga264c5d9f9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00" y="2451650"/>
            <a:ext cx="57340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64c5d9f9_0_3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Herramientas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6" name="Google Shape;126;ga264c5d9f9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80" y="2061519"/>
            <a:ext cx="4414520" cy="37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264c5d9f9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360" y="1929440"/>
            <a:ext cx="3155110" cy="181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oogle Colaboratory Colab - Guía Completa Español - Marketing Branding">
            <a:extLst>
              <a:ext uri="{FF2B5EF4-FFF2-40B4-BE49-F238E27FC236}">
                <a16:creationId xmlns:a16="http://schemas.microsoft.com/office/drawing/2014/main" id="{B84E28D6-DF39-4B2C-9E8F-6DABB028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20296"/>
          <a:stretch/>
        </p:blipFill>
        <p:spPr bwMode="auto">
          <a:xfrm>
            <a:off x="6011125" y="4144120"/>
            <a:ext cx="4259580" cy="17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64c5d9f9_0_3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Algunas aplicaciones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4" name="Google Shape;134;ga264c5d9f9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25" y="1766363"/>
            <a:ext cx="3436100" cy="2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264c5d9f9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175" y="1956018"/>
            <a:ext cx="3682400" cy="1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a264c5d9f9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203" y="4454075"/>
            <a:ext cx="3003375" cy="2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a264c5d9f9_0_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906" y="4128475"/>
            <a:ext cx="3116766" cy="1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a264c5d9f9_0_333"/>
          <p:cNvSpPr/>
          <p:nvPr/>
        </p:nvSpPr>
        <p:spPr>
          <a:xfrm>
            <a:off x="5383638" y="6124350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 time traductor for conference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a264c5d9f9_0_333"/>
          <p:cNvSpPr/>
          <p:nvPr/>
        </p:nvSpPr>
        <p:spPr>
          <a:xfrm>
            <a:off x="8594638" y="5869175"/>
            <a:ext cx="3003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Trailers</a:t>
            </a:r>
            <a:r>
              <a:rPr lang="es-ES" sz="13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 hechos por una IA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d68aded55_0_0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1851</Words>
  <Application>Microsoft Macintosh PowerPoint</Application>
  <PresentationFormat>Panorámica</PresentationFormat>
  <Paragraphs>199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Deep Learning - Introduction</vt:lpstr>
      <vt:lpstr>Deep Learning</vt:lpstr>
      <vt:lpstr>¿Por qué ahora?</vt:lpstr>
      <vt:lpstr>¿Por qué ahora?</vt:lpstr>
      <vt:lpstr>Redes Neuronales: tipos de aprendizaje</vt:lpstr>
      <vt:lpstr>Tensores</vt:lpstr>
      <vt:lpstr>Herramientas</vt:lpstr>
      <vt:lpstr>Algunas aplicaciones</vt:lpstr>
      <vt:lpstr>Neural Networks</vt:lpstr>
      <vt:lpstr>Presentación de PowerPoint</vt:lpstr>
      <vt:lpstr>Presentación de PowerPoint</vt:lpstr>
      <vt:lpstr>Inspiración biológica</vt:lpstr>
      <vt:lpstr>La neurona</vt:lpstr>
      <vt:lpstr>McCulloch-Pitts neuron</vt:lpstr>
      <vt:lpstr>¿Qué resuelve una neurona?</vt:lpstr>
      <vt:lpstr>Problemas más avanzados</vt:lpstr>
      <vt:lpstr>Entonces si tenemos puertas lógicas, ¿para qué necesitamos las neuronas?</vt:lpstr>
      <vt:lpstr>Perceptrón</vt:lpstr>
      <vt:lpstr>Si los perceptrones resuelven problemas simples, ¿qué están aportando?</vt:lpstr>
      <vt:lpstr>ANN (Redes Neuronales Artificiales)</vt:lpstr>
      <vt:lpstr>Componentes MLP</vt:lpstr>
      <vt:lpstr>Presentación de PowerPoint</vt:lpstr>
      <vt:lpstr>Algunos conceptos</vt:lpstr>
      <vt:lpstr>Funciones de activación</vt:lpstr>
      <vt:lpstr>Elección de funciones de activación</vt:lpstr>
      <vt:lpstr>¿Cómo entrena la red neuronal?</vt:lpstr>
      <vt:lpstr>Backpropagation</vt:lpstr>
      <vt:lpstr>Proceso entrenamiento</vt:lpstr>
      <vt:lpstr>Early stopping</vt:lpstr>
      <vt:lpstr>Optimización</vt:lpstr>
      <vt:lpstr>Regularization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- Introduction</dc:title>
  <dc:creator>Gabriel VT</dc:creator>
  <cp:lastModifiedBy>José Manuel González</cp:lastModifiedBy>
  <cp:revision>8</cp:revision>
  <dcterms:created xsi:type="dcterms:W3CDTF">2020-05-12T19:48:30Z</dcterms:created>
  <dcterms:modified xsi:type="dcterms:W3CDTF">2023-06-05T17:23:03Z</dcterms:modified>
</cp:coreProperties>
</file>